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ลักษณะ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1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96178-DA7D-4B2D-99E1-916A998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817" y="2128736"/>
            <a:ext cx="10746503" cy="3581400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th-TH" sz="32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เฉพาะ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ผู้ป่วยที่ขี้นทะเบียนรักษาปี พ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ศ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2564</a:t>
            </a:r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ค่าพาหนะในการเดินทางไปกินยาต่อหน้าเจ้าหน้าที่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1,500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บาท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/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เดือน  </a:t>
            </a:r>
            <a:b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r>
              <a:rPr lang="th-TH" sz="3200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สนับสนุนตลอดการรักษา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3200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xmlns="" id="{71EB9E59-04A2-4AA1-B3E7-402D3F681792}"/>
              </a:ext>
            </a:extLst>
          </p:cNvPr>
          <p:cNvSpPr/>
          <p:nvPr/>
        </p:nvSpPr>
        <p:spPr>
          <a:xfrm>
            <a:off x="957817" y="511179"/>
            <a:ext cx="8156550" cy="1286808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Budget Line No.</a:t>
            </a:r>
            <a:r>
              <a:rPr lang="th-TH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104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Living Support </a:t>
            </a:r>
            <a:r>
              <a:rPr lang="en-US" sz="36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in MDR/RR-TB</a:t>
            </a:r>
            <a:r>
              <a:rPr lang="th-TH" sz="36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(เฉพาะสูตรยา </a:t>
            </a:r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STR</a:t>
            </a:r>
            <a:r>
              <a:rPr lang="th-TH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br>
              <a:rPr lang="th-TH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36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xmlns="" id="{3C0738BA-747A-4ECC-8F5A-EB65AF6A19ED}"/>
              </a:ext>
            </a:extLst>
          </p:cNvPr>
          <p:cNvSpPr/>
          <p:nvPr/>
        </p:nvSpPr>
        <p:spPr>
          <a:xfrm>
            <a:off x="8833104" y="587816"/>
            <a:ext cx="1162948" cy="113353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xmlns="" id="{AFA156C7-AA69-415D-8870-5F502D675BF0}"/>
              </a:ext>
            </a:extLst>
          </p:cNvPr>
          <p:cNvSpPr/>
          <p:nvPr/>
        </p:nvSpPr>
        <p:spPr>
          <a:xfrm>
            <a:off x="9829800" y="624552"/>
            <a:ext cx="1094552" cy="113353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3A9C84AC-DF34-4277-A135-C054F481D5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841" y="164678"/>
            <a:ext cx="913787" cy="1133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1D6B1A1-D9F3-4A17-B874-A24AE596D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28" y="4707545"/>
            <a:ext cx="1997472" cy="1997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23609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96178-DA7D-4B2D-99E1-916A998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688" y="1828800"/>
            <a:ext cx="10746503" cy="3581400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th-TH" sz="32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เฉพาะ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ผู้ป่วยที่ขี้นทะเบียนรักษาปี พ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ศ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2564</a:t>
            </a:r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ค่าพาหนะในการเดินทางไปกินยาต่อหน้าเจ้าหน้าที่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,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500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บาท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/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เดือน  </a:t>
            </a:r>
            <a:b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r>
              <a:rPr lang="th-TH" sz="3200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สนับสนุนตลอดการรักษา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xmlns="" id="{37048639-3DF1-4D50-BCBE-B00255725247}"/>
              </a:ext>
            </a:extLst>
          </p:cNvPr>
          <p:cNvSpPr/>
          <p:nvPr/>
        </p:nvSpPr>
        <p:spPr>
          <a:xfrm>
            <a:off x="957817" y="348558"/>
            <a:ext cx="8156550" cy="1286808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Budget Line No.</a:t>
            </a:r>
            <a:r>
              <a:rPr lang="th-TH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105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Living Support in XDR-TB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xmlns="" id="{4F395E6B-BAEE-4913-91DA-84C35DF2419E}"/>
              </a:ext>
            </a:extLst>
          </p:cNvPr>
          <p:cNvSpPr/>
          <p:nvPr/>
        </p:nvSpPr>
        <p:spPr>
          <a:xfrm>
            <a:off x="8833104" y="425195"/>
            <a:ext cx="1162948" cy="113353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xmlns="" id="{4FA56827-4A58-405A-AAC6-D39E838EFB00}"/>
              </a:ext>
            </a:extLst>
          </p:cNvPr>
          <p:cNvSpPr/>
          <p:nvPr/>
        </p:nvSpPr>
        <p:spPr>
          <a:xfrm>
            <a:off x="9829800" y="461931"/>
            <a:ext cx="1094552" cy="113353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52EA4A2-EE89-419C-BD9F-069E7BA82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128" y="4707545"/>
            <a:ext cx="1997472" cy="1997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xmlns="" id="{F9559152-7EC0-4B92-BC5B-CE409BE34B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541" y="164678"/>
            <a:ext cx="913787" cy="113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8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96178-DA7D-4B2D-99E1-916A998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817" y="2073872"/>
            <a:ext cx="10746503" cy="3581400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1.</a:t>
            </a:r>
            <a:r>
              <a:rPr lang="th-TH" sz="32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เฉพาะ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ผู้ป่วยที่ขี้นทะเบียนรักษาปี พ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ศ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2564</a:t>
            </a:r>
            <a:endParaRPr lang="th-TH" sz="32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2.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ค่าชดเชยอาการข้างเคียงจำนวนเงิน 4,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000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บาท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ให้ 1 ครั้งต่อการรักษา/ราย</a:t>
            </a:r>
            <a:b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   - ค่าอาหาร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เสริมเดือนละ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500 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บาท </a:t>
            </a:r>
            <a:r>
              <a:rPr lang="th-TH" sz="3200" dirty="0" smtClean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(2 เดือน)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   - ค่าชดเชยที่ไม่สามารถทำงานปกติได้อันเป็นผลมาจากอาการข้างเคียง/เป็นค่าชดเชยยา ค่าตรวจทางห้อง </a:t>
            </a: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LAB</a:t>
            </a:r>
            <a:r>
              <a:rPr lang="th-TH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3200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(กรณีผู้ป่วยไม่มีสิทธิการ</a:t>
            </a:r>
            <a:r>
              <a:rPr lang="th-TH" sz="3200" dirty="0" smtClean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รักษา)</a:t>
            </a:r>
            <a:endParaRPr lang="th-TH" sz="3200" dirty="0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en-US" sz="3200" dirty="0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xmlns="" id="{BEF8022D-2D7F-464C-AB11-F0B085C43073}"/>
              </a:ext>
            </a:extLst>
          </p:cNvPr>
          <p:cNvSpPr/>
          <p:nvPr/>
        </p:nvSpPr>
        <p:spPr>
          <a:xfrm>
            <a:off x="957817" y="348558"/>
            <a:ext cx="8281186" cy="1286808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Budget Line No.</a:t>
            </a:r>
            <a:r>
              <a:rPr lang="th-TH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106</a:t>
            </a:r>
          </a:p>
          <a:p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ADR cost ( </a:t>
            </a:r>
            <a:r>
              <a:rPr lang="en-US" sz="3200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MDR/RR-TB,XDR-TB </a:t>
            </a:r>
            <a:r>
              <a:rPr lang="en-US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patients with adverse drug reaction)</a:t>
            </a:r>
            <a:endParaRPr lang="en-US" sz="32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xmlns="" id="{CE2D5875-F06C-47CC-A633-0F786FDBD2C6}"/>
              </a:ext>
            </a:extLst>
          </p:cNvPr>
          <p:cNvSpPr/>
          <p:nvPr/>
        </p:nvSpPr>
        <p:spPr>
          <a:xfrm>
            <a:off x="9011229" y="425195"/>
            <a:ext cx="1162948" cy="113353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xmlns="" id="{5CDEAF54-7EEB-4D72-A181-722D3653149A}"/>
              </a:ext>
            </a:extLst>
          </p:cNvPr>
          <p:cNvSpPr/>
          <p:nvPr/>
        </p:nvSpPr>
        <p:spPr>
          <a:xfrm>
            <a:off x="9948550" y="461931"/>
            <a:ext cx="1094552" cy="1133534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C73AF82-3F93-4069-8F46-AEBA2A367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128" y="4920892"/>
            <a:ext cx="1794272" cy="17942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xmlns="" id="{A27DE120-A092-4877-B4A4-719D63484F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841" y="164678"/>
            <a:ext cx="913787" cy="113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7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Pentagon 5">
            <a:extLst>
              <a:ext uri="{FF2B5EF4-FFF2-40B4-BE49-F238E27FC236}">
                <a16:creationId xmlns:a16="http://schemas.microsoft.com/office/drawing/2014/main" xmlns="" id="{27284E16-5297-4B58-A96C-023D3F4AD00E}"/>
              </a:ext>
            </a:extLst>
          </p:cNvPr>
          <p:cNvSpPr/>
          <p:nvPr/>
        </p:nvSpPr>
        <p:spPr>
          <a:xfrm>
            <a:off x="957817" y="85061"/>
            <a:ext cx="7875795" cy="980259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ขั้นตอนการเบิกจ่ายเงิน </a:t>
            </a:r>
            <a:r>
              <a:rPr lang="en-US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Living support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xmlns="" id="{DE4D7B30-7CE5-4443-9698-A88557118741}"/>
              </a:ext>
            </a:extLst>
          </p:cNvPr>
          <p:cNvSpPr/>
          <p:nvPr/>
        </p:nvSpPr>
        <p:spPr>
          <a:xfrm>
            <a:off x="8797911" y="152399"/>
            <a:ext cx="1041400" cy="980259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xmlns="" id="{F6F116EA-C271-486D-86A4-C5EE286074E7}"/>
              </a:ext>
            </a:extLst>
          </p:cNvPr>
          <p:cNvSpPr/>
          <p:nvPr/>
        </p:nvSpPr>
        <p:spPr>
          <a:xfrm>
            <a:off x="9929876" y="126729"/>
            <a:ext cx="1041400" cy="980259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xmlns="" id="{D7B064CA-57DF-4F76-A0BB-67AE27C9A9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841" y="126578"/>
            <a:ext cx="913787" cy="1133534"/>
          </a:xfrm>
          <a:prstGeom prst="rect">
            <a:avLst/>
          </a:prstGeom>
        </p:spPr>
      </p:pic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823635"/>
              </p:ext>
            </p:extLst>
          </p:nvPr>
        </p:nvGraphicFramePr>
        <p:xfrm>
          <a:off x="957815" y="1132659"/>
          <a:ext cx="10560918" cy="558775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48645"/>
                <a:gridCol w="2791967"/>
                <a:gridCol w="3520306"/>
              </a:tblGrid>
              <a:tr h="3276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โรงพยาบาล </a:t>
                      </a:r>
                      <a:r>
                        <a:rPr lang="en-US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MDR Center </a:t>
                      </a:r>
                      <a:r>
                        <a:rPr lang="th-TH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en-US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TB Clinic/</a:t>
                      </a:r>
                      <a:r>
                        <a:rPr lang="th-TH" sz="1800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นักสังคมสงเคราะห์)</a:t>
                      </a:r>
                      <a:endParaRPr lang="th-TH" sz="18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สสจ</a:t>
                      </a:r>
                      <a:r>
                        <a:rPr lang="th-TH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th-TH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err="1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สคร</a:t>
                      </a:r>
                      <a:r>
                        <a:rPr lang="th-TH" b="1" dirty="0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th-TH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221999">
                <a:tc>
                  <a:txBody>
                    <a:bodyPr/>
                    <a:lstStyle/>
                    <a:p>
                      <a:endParaRPr lang="th-TH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มุมมน 10"/>
          <p:cNvSpPr/>
          <p:nvPr/>
        </p:nvSpPr>
        <p:spPr>
          <a:xfrm>
            <a:off x="1424793" y="2528190"/>
            <a:ext cx="3011169" cy="4465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ประเมินสถานะทางเศรษฐกิจ (แบบฟอร์ม 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PMDT-GF1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1445028" y="3411859"/>
            <a:ext cx="3011169" cy="6696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ผู้ป่วยผ่านเกณฑ์การประเมิน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แจ้งสิทธิประโยชน์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 ผู้ป่วยลงนามยินยอมและรับทราบ (</a:t>
            </a:r>
            <a:r>
              <a:rPr lang="en-US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PMDT-GF1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424789" y="4505748"/>
            <a:ext cx="3011170" cy="11501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เอกสารส่งเบิกจ่ายค่าเดินทาง</a:t>
            </a:r>
          </a:p>
          <a:p>
            <a:r>
              <a:rPr lang="th-TH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- แบบฟอร์ม 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PMDT-GF1</a:t>
            </a:r>
          </a:p>
          <a:p>
            <a:r>
              <a:rPr lang="en-US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-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ใบสำคัญรับเงิน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 สำเนาบัตรประชาชน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 สำเนาหน้าสมุดบัญชีธนาคาร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424793" y="6074735"/>
            <a:ext cx="3011166" cy="4465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บันทึกข้อมูลผู้ป่วยในโปรแกรม 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NTIP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8358145" y="1579419"/>
            <a:ext cx="2775098" cy="18752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14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14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ประสานงานและรับเอกสารเบิกจ่าย จากโรงพยาบาล</a:t>
            </a:r>
            <a:b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 แบบฟอร์ม </a:t>
            </a:r>
            <a:r>
              <a:rPr lang="en-US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PMDT-GF1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ใบสำคัญ</a:t>
            </a:r>
            <a:r>
              <a:rPr lang="th-TH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รับเงิน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 สำเนา</a:t>
            </a:r>
            <a:r>
              <a:rPr lang="th-TH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บัตรประชาชน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 สำเนา</a:t>
            </a:r>
            <a:r>
              <a:rPr lang="th-TH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หน้าสมุดบัญชี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ธนาคาร</a:t>
            </a:r>
          </a:p>
          <a:p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 สำเนาการกำกับการกินยา (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DOT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จาก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NTIP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-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ตารางกำกับการเบิกจ่าย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PMDT-GF2</a:t>
            </a:r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endParaRPr lang="th-TH" sz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endParaRPr lang="th-TH" sz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8358145" y="3931919"/>
            <a:ext cx="2775098" cy="4465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ตรวจสอบเอกสารและขออนุมัติเบิกจ่ายค่าเดินทาง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8358145" y="4842606"/>
            <a:ext cx="2775099" cy="4465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โอนงบประมาณเข้าบัญชีผู้ป่วย เดือนละ 1</a:t>
            </a:r>
            <a:r>
              <a:rPr lang="en-US" sz="1400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,</a:t>
            </a:r>
            <a:r>
              <a:rPr lang="th-TH" sz="1400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500 บาท</a:t>
            </a:r>
            <a:endParaRPr lang="th-TH" sz="1400" b="1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8358144" y="5703513"/>
            <a:ext cx="2775099" cy="7685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3333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*</a:t>
            </a:r>
            <a:r>
              <a:rPr lang="th-TH" sz="1400" b="1" dirty="0" smtClean="0">
                <a:solidFill>
                  <a:srgbClr val="3333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กรณีไม่สามารถโอนให้ผู้ป่วยได้ ให้เจ้าหน้าที่เซ็น</a:t>
            </a:r>
          </a:p>
          <a:p>
            <a:pPr algn="ctr"/>
            <a:r>
              <a:rPr lang="th-TH" sz="1400" b="1" dirty="0" smtClean="0">
                <a:solidFill>
                  <a:srgbClr val="3333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ใบสำคัญรับเงิน เจ้าหน้าที่สำรองจ่าย หรือ ขออนุมัติ</a:t>
            </a:r>
          </a:p>
          <a:p>
            <a:pPr algn="ctr"/>
            <a:r>
              <a:rPr lang="th-TH" sz="1400" b="1" dirty="0" smtClean="0">
                <a:solidFill>
                  <a:srgbClr val="3333FF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ยืมเงินงบประมาณ</a:t>
            </a:r>
            <a:endParaRPr lang="th-TH" sz="1400" b="1" dirty="0">
              <a:solidFill>
                <a:srgbClr val="3333FF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5466192" y="1844297"/>
            <a:ext cx="2157765" cy="4465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ประสานงาน/กำกับติดตาม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4958315" y="4378487"/>
            <a:ext cx="3259409" cy="858531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รพ.ส่งเอกสารเพื่อเบิกจ่าย</a:t>
            </a:r>
            <a:r>
              <a:rPr lang="th-TH" sz="2000" b="1" dirty="0" err="1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ให้สคร</a:t>
            </a:r>
            <a:r>
              <a:rPr lang="th-TH" sz="2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</p:txBody>
      </p:sp>
      <p:sp>
        <p:nvSpPr>
          <p:cNvPr id="20" name="ลูกศรขวา 19"/>
          <p:cNvSpPr/>
          <p:nvPr/>
        </p:nvSpPr>
        <p:spPr>
          <a:xfrm>
            <a:off x="4895714" y="3155251"/>
            <a:ext cx="1825720" cy="1041376"/>
          </a:xfrm>
          <a:prstGeom prst="rightArrow">
            <a:avLst/>
          </a:prstGeom>
          <a:solidFill>
            <a:srgbClr val="92D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dirty="0" smtClean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รพ.รายงานจังหวัดมีผู้ป่วย </a:t>
            </a:r>
            <a:r>
              <a:rPr lang="en-US" sz="1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MDR/RR-TB/XDR-TB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endParaRPr lang="th-TH" sz="1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2" name="ลูกศรขวา 21"/>
          <p:cNvSpPr/>
          <p:nvPr/>
        </p:nvSpPr>
        <p:spPr>
          <a:xfrm rot="5400000">
            <a:off x="2624347" y="1970887"/>
            <a:ext cx="360985" cy="72378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1397040" y="1680130"/>
            <a:ext cx="3011169" cy="4465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ขึ้นทะเบียนผู้ป่วย </a:t>
            </a:r>
            <a:r>
              <a:rPr lang="en-US" sz="14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MDR/RR-TB/XDR-TB</a:t>
            </a:r>
            <a:endParaRPr lang="th-TH" sz="14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8" name="ลูกศรขวา 27"/>
          <p:cNvSpPr/>
          <p:nvPr/>
        </p:nvSpPr>
        <p:spPr>
          <a:xfrm rot="5400000">
            <a:off x="2624347" y="2850510"/>
            <a:ext cx="360985" cy="72378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ลูกศรขวา 28"/>
          <p:cNvSpPr/>
          <p:nvPr/>
        </p:nvSpPr>
        <p:spPr>
          <a:xfrm rot="5400000">
            <a:off x="2602325" y="3942861"/>
            <a:ext cx="360985" cy="72378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ลูกศรขวา 29"/>
          <p:cNvSpPr/>
          <p:nvPr/>
        </p:nvSpPr>
        <p:spPr>
          <a:xfrm rot="5400000">
            <a:off x="2590449" y="5512588"/>
            <a:ext cx="360985" cy="72378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ขวา 30"/>
          <p:cNvSpPr/>
          <p:nvPr/>
        </p:nvSpPr>
        <p:spPr>
          <a:xfrm rot="5400000">
            <a:off x="9565201" y="3345645"/>
            <a:ext cx="360985" cy="72378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ขวา 31"/>
          <p:cNvSpPr/>
          <p:nvPr/>
        </p:nvSpPr>
        <p:spPr>
          <a:xfrm rot="5400000">
            <a:off x="9565200" y="4241748"/>
            <a:ext cx="360985" cy="72378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ลูกศรขวา 32"/>
          <p:cNvSpPr/>
          <p:nvPr/>
        </p:nvSpPr>
        <p:spPr>
          <a:xfrm rot="5400000">
            <a:off x="9565201" y="5161129"/>
            <a:ext cx="360985" cy="72378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70048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{3DD2EA8A-8B18-4E80-A253-E380D3F55632}tf10001105</Template>
  <TotalTime>325</TotalTime>
  <Words>273</Words>
  <Application>Microsoft Office PowerPoint</Application>
  <PresentationFormat>กำหนดเอง</PresentationFormat>
  <Paragraphs>45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Crop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Tassanee Manoonpanich</dc:creator>
  <cp:lastModifiedBy>M-E</cp:lastModifiedBy>
  <cp:revision>23</cp:revision>
  <dcterms:created xsi:type="dcterms:W3CDTF">2021-02-22T02:39:45Z</dcterms:created>
  <dcterms:modified xsi:type="dcterms:W3CDTF">2021-03-10T08:04:34Z</dcterms:modified>
</cp:coreProperties>
</file>